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599" autoAdjust="0"/>
  </p:normalViewPr>
  <p:slideViewPr>
    <p:cSldViewPr>
      <p:cViewPr varScale="1">
        <p:scale>
          <a:sx n="92" d="100"/>
          <a:sy n="92" d="100"/>
        </p:scale>
        <p:origin x="498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408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3D02FD-F98D-4393-8C2A-AA2B1B59A463}" type="datetime1">
              <a:rPr lang="ru-RU" smtClean="0"/>
              <a:t>11.08.2017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164D38-2738-4F9A-AE2C-9F3DA1661795}" type="datetime1">
              <a:rPr lang="ru-RU" smtClean="0"/>
              <a:t>11.08.2017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64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256" name="Линия" descr="Изображение линии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2" name="Полилиния 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3" name="Полилиния 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5" name="Полилиния 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9" name="Полилиния 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0" name="Полилиния 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7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ADCAA3-DEBC-406D-8401-30E1F946FF53}" type="datetime1">
              <a:rPr lang="ru-RU" smtClean="0"/>
              <a:t>11.08.2017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7" name="Линия" descr="Изображение линии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5B83A8-B65A-4820-B3AA-18435A44086F}" type="datetime1">
              <a:rPr lang="ru-RU" smtClean="0"/>
              <a:t>11.08.2017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67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567F8A-3B9B-475E-B703-D5E9DB2614A0}" type="datetime1">
              <a:rPr lang="ru-RU" smtClean="0"/>
              <a:t>11.08.2017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255" name="Линия" descr="Изображение линии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1" name="Полилиния 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2" name="Полилиния 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4" name="Полилиния 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8" name="Полилиния 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9" name="Полилиния 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6B7B8-68DB-4C8D-B1EE-F0C4532BD17D}" type="datetime1">
              <a:rPr lang="ru-RU" smtClean="0"/>
              <a:t>11.08.2017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58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8857C3-C93F-4E49-AD92-CBF7106F2783}" type="datetime1">
              <a:rPr lang="ru-RU" smtClean="0"/>
              <a:t>11.08.2017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60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36C73-844D-4651-9FC2-22D52B486471}" type="datetime1">
              <a:rPr lang="ru-RU" smtClean="0"/>
              <a:t>11.08.2017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5" name="Объект 3"/>
          <p:cNvSpPr>
            <a:spLocks noGrp="1"/>
          </p:cNvSpPr>
          <p:nvPr>
            <p:ph sz="half" idx="13"/>
          </p:nvPr>
        </p:nvSpPr>
        <p:spPr>
          <a:xfrm>
            <a:off x="6249860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56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8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BE7C9-88BB-4EFE-8667-3062E1396877}" type="datetime1">
              <a:rPr lang="ru-RU" smtClean="0"/>
              <a:t>11.08.2017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013653-6E18-417E-A961-3DF0937C0BAA}" type="datetime1">
              <a:rPr lang="ru-RU" smtClean="0"/>
              <a:t>11.08.2017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615" name="рамка" descr="Изображение прямоугольника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9705AF-92A4-4691-A540-883D58C8D1DC}" type="datetime1">
              <a:rPr lang="ru-RU" smtClean="0"/>
              <a:t>11.08.2017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614" name="рамка" descr="Изображение прямоугольника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09E27C-4335-4F92-9135-AD8999CC569B}" type="datetime1">
              <a:rPr lang="ru-RU" smtClean="0"/>
              <a:t>11.08.2017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C9D4412-E0C6-4262-9FCB-58486E3B00CB}" type="datetime1">
              <a:rPr lang="ru-RU" noProof="0" smtClean="0"/>
              <a:t>11.08.2017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1905000"/>
            <a:ext cx="10044608" cy="2667000"/>
          </a:xfrm>
        </p:spPr>
        <p:txBody>
          <a:bodyPr rtlCol="0"/>
          <a:lstStyle/>
          <a:p>
            <a:r>
              <a:rPr lang="ru-RU" sz="4000" spc="-150" dirty="0"/>
              <a:t>Социокультурный проект </a:t>
            </a:r>
            <a:r>
              <a:rPr lang="ru-RU" sz="4000" spc="-150" dirty="0" smtClean="0"/>
              <a:t/>
            </a:r>
            <a:br>
              <a:rPr lang="ru-RU" sz="4000" spc="-150" dirty="0" smtClean="0"/>
            </a:br>
            <a:r>
              <a:rPr lang="ru-RU" sz="4000" spc="-150" dirty="0" smtClean="0"/>
              <a:t>МУ «Театр юного зрителя г. Заречного»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7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4700" b="1" dirty="0">
                <a:solidFill>
                  <a:schemeClr val="accent1">
                    <a:lumMod val="75000"/>
                  </a:schemeClr>
                </a:solidFill>
              </a:rPr>
              <a:t>Диалог школы и </a:t>
            </a:r>
            <a:r>
              <a:rPr lang="ru-RU" sz="4700" b="1" dirty="0" smtClean="0">
                <a:solidFill>
                  <a:schemeClr val="accent1">
                    <a:lumMod val="75000"/>
                  </a:schemeClr>
                </a:solidFill>
              </a:rPr>
              <a:t>театра»</a:t>
            </a:r>
            <a:endParaRPr lang="ru-RU" sz="4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ru-RU" dirty="0"/>
              <a:t>в номинации «Развитие человеческого капитала»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Наши контакты: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13" y="2033082"/>
            <a:ext cx="5668962" cy="3782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549796" y="1905000"/>
            <a:ext cx="3715817" cy="4267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730" b="1" dirty="0" smtClean="0"/>
              <a:t>Муниципальное </a:t>
            </a:r>
            <a:r>
              <a:rPr lang="ru-RU" sz="1730" b="1" dirty="0"/>
              <a:t>учреждение </a:t>
            </a:r>
            <a:endParaRPr lang="en-US" sz="1730" b="1" dirty="0" smtClean="0"/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73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730" b="1" dirty="0">
                <a:solidFill>
                  <a:schemeClr val="accent1">
                    <a:lumMod val="75000"/>
                  </a:schemeClr>
                </a:solidFill>
              </a:rPr>
              <a:t>Театр юного зрителя </a:t>
            </a:r>
            <a:r>
              <a:rPr lang="ru-RU" sz="1730" b="1" dirty="0" smtClean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sz="1730" b="1" dirty="0">
                <a:solidFill>
                  <a:schemeClr val="accent1">
                    <a:lumMod val="75000"/>
                  </a:schemeClr>
                </a:solidFill>
              </a:rPr>
              <a:t>. Заречного</a:t>
            </a:r>
            <a:r>
              <a:rPr lang="ru-RU" sz="173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173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Адрес: </a:t>
            </a:r>
            <a:r>
              <a:rPr lang="ru-RU" sz="1700" dirty="0"/>
              <a:t>ул. Братская 14, 442960, </a:t>
            </a:r>
            <a:r>
              <a:rPr lang="ru-RU" sz="1700" dirty="0" smtClean="0"/>
              <a:t>Пензенская </a:t>
            </a:r>
            <a:r>
              <a:rPr lang="ru-RU" sz="1700" dirty="0"/>
              <a:t>область, г. Заречный</a:t>
            </a:r>
            <a:r>
              <a:rPr lang="en-US" sz="1700" dirty="0"/>
              <a:t>.</a:t>
            </a:r>
            <a:r>
              <a:rPr lang="ru-RU" sz="1700" dirty="0"/>
              <a:t> </a:t>
            </a:r>
            <a:br>
              <a:rPr lang="ru-RU" sz="1700" dirty="0"/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Телефон/факс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700" dirty="0"/>
              <a:t>(8412) 60-18-84 </a:t>
            </a:r>
            <a:br>
              <a:rPr lang="ru-RU" sz="1700" dirty="0"/>
            </a:b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Телефон кассы: </a:t>
            </a:r>
            <a:r>
              <a:rPr lang="ru-RU" sz="1700" dirty="0"/>
              <a:t>(8412) 60-38-19 </a:t>
            </a:r>
            <a:br>
              <a:rPr lang="ru-RU" sz="1700" dirty="0"/>
            </a:b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Электронная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почта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700" dirty="0"/>
              <a:t> </a:t>
            </a:r>
            <a:r>
              <a:rPr lang="en-US" sz="1700" dirty="0" smtClean="0"/>
              <a:t>director@zarteatr.ru</a:t>
            </a:r>
            <a:r>
              <a:rPr lang="en-US" sz="1700" dirty="0"/>
              <a:t>, zarteatr@mail.ru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Сайт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700" dirty="0"/>
              <a:t> </a:t>
            </a:r>
            <a:r>
              <a:rPr lang="en-US" sz="1700" dirty="0"/>
              <a:t>www.zarteatr.ru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b="1" dirty="0" err="1">
                <a:solidFill>
                  <a:schemeClr val="accent1">
                    <a:lumMod val="75000"/>
                  </a:schemeClr>
                </a:solidFill>
              </a:rPr>
              <a:t>Вконтакте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700" dirty="0"/>
              <a:t> </a:t>
            </a:r>
            <a:r>
              <a:rPr lang="en-US" sz="1700" dirty="0"/>
              <a:t>www.vk.com/zarteatr</a:t>
            </a:r>
            <a:r>
              <a:rPr lang="ru-RU" sz="1700" dirty="0"/>
              <a:t> </a:t>
            </a:r>
            <a:br>
              <a:rPr lang="ru-RU" sz="1700" dirty="0"/>
            </a:br>
            <a:r>
              <a:rPr lang="ru-RU" sz="1700" b="1" dirty="0" err="1">
                <a:solidFill>
                  <a:schemeClr val="accent1">
                    <a:lumMod val="75000"/>
                  </a:schemeClr>
                </a:solidFill>
              </a:rPr>
              <a:t>Фейсбук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700" dirty="0"/>
              <a:t> </a:t>
            </a:r>
            <a:r>
              <a:rPr lang="en-US" sz="1700" dirty="0"/>
              <a:t>www.facebook.com/zarteatr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b="1" dirty="0" err="1">
                <a:solidFill>
                  <a:schemeClr val="accent1">
                    <a:lumMod val="75000"/>
                  </a:schemeClr>
                </a:solidFill>
              </a:rPr>
              <a:t>Твиттер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700" dirty="0"/>
              <a:t> </a:t>
            </a:r>
            <a:r>
              <a:rPr lang="en-US" sz="1700" dirty="0"/>
              <a:t>www.twitter.com/zarteatr</a:t>
            </a:r>
            <a:r>
              <a:rPr lang="ru-RU" sz="1700" dirty="0"/>
              <a:t> </a:t>
            </a:r>
            <a:br>
              <a:rPr lang="ru-RU" sz="1700" dirty="0"/>
            </a:br>
            <a:r>
              <a:rPr lang="ru-RU" sz="1700" b="1" dirty="0" err="1">
                <a:solidFill>
                  <a:schemeClr val="accent1">
                    <a:lumMod val="75000"/>
                  </a:schemeClr>
                </a:solidFill>
              </a:rPr>
              <a:t>Инстаграм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700" dirty="0"/>
              <a:t> </a:t>
            </a:r>
            <a:r>
              <a:rPr lang="en-US" sz="1700" dirty="0"/>
              <a:t>www.Instagram/zarteatr</a:t>
            </a:r>
            <a:endParaRPr lang="ru-RU" sz="17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3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7828" y="764704"/>
            <a:ext cx="1058517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Предпосылки реализации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Проекта:</a:t>
            </a:r>
          </a:p>
          <a:p>
            <a:pPr marL="457200">
              <a:spcAft>
                <a:spcPts val="0"/>
              </a:spcAft>
            </a:pPr>
            <a:endParaRPr lang="ru-RU" sz="2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500" dirty="0">
                <a:ea typeface="Calibri" panose="020F0502020204030204" pitchFamily="34" charset="0"/>
              </a:rPr>
              <a:t>Следствие социально-экономического и культурного переустройства общества – нравственное и культурологическое оскудение общества в целом и особенно детей и молодежи, распространение таких негативных явлений в молодежной среде как наркомания, алкоголизм, курение, безнадзорность, преступность.</a:t>
            </a:r>
          </a:p>
          <a:p>
            <a:pPr marL="457200">
              <a:spcAft>
                <a:spcPts val="0"/>
              </a:spcAft>
            </a:pPr>
            <a:endParaRPr lang="ru-RU" sz="2500" dirty="0" smtClean="0"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sz="2500" dirty="0" smtClean="0">
                <a:ea typeface="Calibri" panose="020F0502020204030204" pitchFamily="34" charset="0"/>
              </a:rPr>
              <a:t>Включение </a:t>
            </a:r>
            <a:r>
              <a:rPr lang="ru-RU" sz="2500" dirty="0">
                <a:ea typeface="Calibri" panose="020F0502020204030204" pitchFamily="34" charset="0"/>
              </a:rPr>
              <a:t>как можно большего количества представителей молодого поколения  в деятельность, интересную для них и безопасную для общества, – одна из приоритетных задач учреждений дополнительного образования и культуры. </a:t>
            </a:r>
          </a:p>
        </p:txBody>
      </p:sp>
    </p:spTree>
    <p:extLst>
      <p:ext uri="{BB962C8B-B14F-4D97-AF65-F5344CB8AC3E}">
        <p14:creationId xmlns:p14="http://schemas.microsoft.com/office/powerpoint/2010/main" val="11538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3812" y="612845"/>
            <a:ext cx="108012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2200" dirty="0">
                <a:ea typeface="Calibri" panose="020F0502020204030204" pitchFamily="34" charset="0"/>
                <a:cs typeface="Calibri" panose="020F0502020204030204" pitchFamily="34" charset="0"/>
              </a:rPr>
              <a:t>Театр может внести свою лепту в предоставление необходимых условий для личностного развития и творческого совершенствования детей, подростков и молодежи</a:t>
            </a:r>
            <a:r>
              <a:rPr lang="ru-RU" sz="2200" dirty="0" smtClean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algn="just">
              <a:spcAft>
                <a:spcPts val="0"/>
              </a:spcAft>
            </a:pPr>
            <a:endParaRPr lang="ru-RU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У 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театра особая миссия: </a:t>
            </a:r>
            <a:r>
              <a:rPr lang="ru-RU" sz="2200" dirty="0">
                <a:ea typeface="Calibri" panose="020F0502020204030204" pitchFamily="34" charset="0"/>
                <a:cs typeface="Calibri" panose="020F0502020204030204" pitchFamily="34" charset="0"/>
              </a:rPr>
              <a:t>доносить до общественного сознания идеи и ценности, побуждая людей к </a:t>
            </a:r>
            <a:r>
              <a:rPr lang="ru-RU" sz="2200" dirty="0" smtClean="0">
                <a:ea typeface="Calibri" panose="020F0502020204030204" pitchFamily="34" charset="0"/>
                <a:cs typeface="Calibri" panose="020F0502020204030204" pitchFamily="34" charset="0"/>
              </a:rPr>
              <a:t>творчеству </a:t>
            </a:r>
            <a:r>
              <a:rPr lang="ru-RU" sz="2200" dirty="0">
                <a:ea typeface="Calibri" panose="020F0502020204030204" pitchFamily="34" charset="0"/>
                <a:cs typeface="Calibri" panose="020F0502020204030204" pitchFamily="34" charset="0"/>
              </a:rPr>
              <a:t>во всех сферах социальной жизни. </a:t>
            </a:r>
          </a:p>
          <a:p>
            <a:pPr marL="457200" algn="just">
              <a:spcAft>
                <a:spcPts val="0"/>
              </a:spcAft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Театр выполняет две сопричастных функции: </a:t>
            </a:r>
            <a:r>
              <a:rPr lang="ru-RU" sz="2200" dirty="0">
                <a:ea typeface="Calibri" panose="020F0502020204030204" pitchFamily="34" charset="0"/>
                <a:cs typeface="Calibri" panose="020F0502020204030204" pitchFamily="34" charset="0"/>
              </a:rPr>
              <a:t>художественную и просветительскую и, вместе с этим, в соответствии с концепцией </a:t>
            </a:r>
            <a:r>
              <a:rPr lang="ru-RU" sz="2200" dirty="0" err="1">
                <a:ea typeface="Calibri" panose="020F0502020204030204" pitchFamily="34" charset="0"/>
                <a:cs typeface="Calibri" panose="020F0502020204030204" pitchFamily="34" charset="0"/>
              </a:rPr>
              <a:t>эвокации</a:t>
            </a:r>
            <a:r>
              <a:rPr lang="ru-RU" sz="2200" dirty="0">
                <a:ea typeface="Calibri" panose="020F0502020204030204" pitchFamily="34" charset="0"/>
                <a:cs typeface="Calibri" panose="020F0502020204030204" pitchFamily="34" charset="0"/>
              </a:rPr>
              <a:t>, заражает зрителя, особенно детей и молодежь, как переживаниями героев и творцов спектакля, так и творчеством. </a:t>
            </a:r>
            <a:endParaRPr lang="ru-RU" sz="22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>
              <a:spcAft>
                <a:spcPts val="0"/>
              </a:spcAft>
            </a:pPr>
            <a:endParaRPr lang="ru-RU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Театральное искусство занимает существенное место в развитии человеческого потенциала</a:t>
            </a:r>
            <a:r>
              <a:rPr lang="ru-RU" sz="2200" dirty="0">
                <a:ea typeface="Calibri" panose="020F0502020204030204" pitchFamily="34" charset="0"/>
                <a:cs typeface="Calibri" panose="020F0502020204030204" pitchFamily="34" charset="0"/>
              </a:rPr>
              <a:t>, в создании благоприятных предпосылок для плодотворной реализации способностей каждого </a:t>
            </a:r>
            <a:r>
              <a:rPr lang="ru-RU" sz="2200" dirty="0" smtClean="0">
                <a:ea typeface="Calibri" panose="020F0502020204030204" pitchFamily="34" charset="0"/>
                <a:cs typeface="Calibri" panose="020F0502020204030204" pitchFamily="34" charset="0"/>
              </a:rPr>
              <a:t>человека. Театр </a:t>
            </a:r>
            <a:r>
              <a:rPr lang="ru-RU" sz="2200" dirty="0">
                <a:ea typeface="Calibri" panose="020F0502020204030204" pitchFamily="34" charset="0"/>
                <a:cs typeface="Calibri" panose="020F0502020204030204" pitchFamily="34" charset="0"/>
              </a:rPr>
              <a:t>воплощает в себе сцену гражданского «диспута», является носителем социокультурных и личностных позиций конкретного общества, формирующего театр, который нужен городу как театр именно этого города. </a:t>
            </a:r>
          </a:p>
        </p:txBody>
      </p:sp>
    </p:spTree>
    <p:extLst>
      <p:ext uri="{BB962C8B-B14F-4D97-AF65-F5344CB8AC3E}">
        <p14:creationId xmlns:p14="http://schemas.microsoft.com/office/powerpoint/2010/main" val="42524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городе Заречном один профессиональный театр –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Театр юного зрителя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413892" y="2276872"/>
            <a:ext cx="2851721" cy="38953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силу своего особого положения театр считает необходимым удовлетворять потребности в сценическом искусстве как детей дошкольного возраста, школьников, так и молодежи, взрослых и пожилых людей. </a:t>
            </a:r>
          </a:p>
          <a:p>
            <a:r>
              <a:rPr lang="ru-RU" dirty="0"/>
              <a:t>Руководство Театра всегда уделяло особое внимание сотрудничеству с образовательными учреждениями, именно поэтому данный проект предполагает интенсификацию этого взаимодействия. 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92" y="1905000"/>
            <a:ext cx="5470003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418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2010 года в городе действует проект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«Диалог школы и театра».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22413" y="1700808"/>
            <a:ext cx="4416552" cy="96619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Показ </a:t>
            </a:r>
            <a:r>
              <a:rPr lang="ru-RU" dirty="0"/>
              <a:t>спектаклей на стационаре, показ спектаклей на площадках образовательных учреждений, знакомство учащихся с авторами и произведениями школьной литературы через просмотр спектакля, </a:t>
            </a:r>
            <a:r>
              <a:rPr lang="ru-RU" dirty="0"/>
              <a:t>театрализованные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3023658"/>
            <a:ext cx="4416425" cy="2944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249860" y="1772816"/>
            <a:ext cx="4416552" cy="10801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читки </a:t>
            </a:r>
            <a:r>
              <a:rPr lang="ru-RU" dirty="0"/>
              <a:t>материалов школьной программы, экскурсионная программа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Закулисье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dirty="0" smtClean="0"/>
              <a:t>Целевая </a:t>
            </a:r>
            <a:r>
              <a:rPr lang="ru-RU" dirty="0"/>
              <a:t>аудитория проекта: учащиеся образовательных учреждений города, воспитанники детских садов.</a:t>
            </a:r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88" y="3023658"/>
            <a:ext cx="4416425" cy="2944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751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1844" y="620688"/>
            <a:ext cx="1008112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Проблемы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, которые должны были быть решены реализацией практики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23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500" dirty="0">
                <a:ea typeface="Calibri" panose="020F0502020204030204" pitchFamily="34" charset="0"/>
              </a:rPr>
              <a:t>Острая нехватка спектаклей для подростков - не только культурная, но и важная социальная проблема российского театрального искусства. </a:t>
            </a:r>
            <a:endParaRPr lang="en-US" sz="2500" dirty="0" smtClean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US" sz="2500" dirty="0" smtClean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500" dirty="0" smtClean="0">
                <a:ea typeface="Calibri" panose="020F0502020204030204" pitchFamily="34" charset="0"/>
              </a:rPr>
              <a:t>Оставляя </a:t>
            </a:r>
            <a:r>
              <a:rPr lang="ru-RU" sz="2500" dirty="0">
                <a:ea typeface="Calibri" panose="020F0502020204030204" pitchFamily="34" charset="0"/>
              </a:rPr>
              <a:t>в этом сложном переходном возрасте подростков фактически без театрального предложения, театр рискует остаться в будущем без театрального зрителя, а общество – лишиться духовно развитых людей.</a:t>
            </a:r>
          </a:p>
          <a:p>
            <a:pPr>
              <a:spcAft>
                <a:spcPts val="0"/>
              </a:spcAft>
            </a:pPr>
            <a:endParaRPr lang="en-US" sz="2500" dirty="0" smtClean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500" dirty="0" smtClean="0">
                <a:ea typeface="Calibri" panose="020F0502020204030204" pitchFamily="34" charset="0"/>
              </a:rPr>
              <a:t>Одной </a:t>
            </a:r>
            <a:r>
              <a:rPr lang="ru-RU" sz="2500" dirty="0">
                <a:ea typeface="Calibri" panose="020F0502020204030204" pitchFamily="34" charset="0"/>
              </a:rPr>
              <a:t>из самых серьезных проблем для нашего Театра, как и для многих других театров, является сужение объема актуализированной аудитории театра. Молодежь не ходит в театры</a:t>
            </a:r>
            <a:r>
              <a:rPr lang="ru-RU" sz="2500" dirty="0" smtClean="0">
                <a:ea typeface="Calibri" panose="020F0502020204030204" pitchFamily="34" charset="0"/>
              </a:rPr>
              <a:t>.</a:t>
            </a:r>
            <a:endParaRPr lang="ru-RU" sz="25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8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852" y="1028343"/>
            <a:ext cx="1000911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Возможности, которые позволили реализовать практику:</a:t>
            </a:r>
            <a:endParaRPr lang="en-US" sz="26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2500" b="1" dirty="0" smtClean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300" dirty="0" smtClean="0">
                <a:ea typeface="Calibri" panose="020F0502020204030204" pitchFamily="34" charset="0"/>
              </a:rPr>
              <a:t>В городе Заречном с 1993 года существует Театр юного зрителя. </a:t>
            </a:r>
            <a:endParaRPr lang="en-US" sz="2300" dirty="0" smtClean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Театр создан для выполнения работ, оказания услуг в сфере культуры. </a:t>
            </a:r>
          </a:p>
          <a:p>
            <a:pPr algn="just">
              <a:spcAft>
                <a:spcPts val="0"/>
              </a:spcAft>
            </a:pPr>
            <a:r>
              <a:rPr lang="ru-RU" sz="2300" dirty="0" smtClean="0">
                <a:ea typeface="Calibri" panose="020F0502020204030204" pitchFamily="34" charset="0"/>
              </a:rPr>
              <a:t>Единственному </a:t>
            </a:r>
            <a:r>
              <a:rPr lang="ru-RU" sz="2300" dirty="0">
                <a:ea typeface="Calibri" panose="020F0502020204030204" pitchFamily="34" charset="0"/>
              </a:rPr>
              <a:t>профессиональному театру необходим канал живой связи со зрителем, тем </a:t>
            </a:r>
            <a:r>
              <a:rPr lang="ru-RU" sz="2300" dirty="0" smtClean="0">
                <a:ea typeface="Calibri" panose="020F0502020204030204" pitchFamily="34" charset="0"/>
              </a:rPr>
              <a:t>более </a:t>
            </a:r>
            <a:r>
              <a:rPr lang="ru-RU" sz="2300" dirty="0">
                <a:ea typeface="Calibri" panose="020F0502020204030204" pitchFamily="34" charset="0"/>
              </a:rPr>
              <a:t>с молодым, чтобы выявлять вкусы и предпочтения своего будущего постоянного зрителя, выращенного в собственных стенах.</a:t>
            </a:r>
          </a:p>
          <a:p>
            <a:pPr algn="just">
              <a:spcAft>
                <a:spcPts val="0"/>
              </a:spcAft>
            </a:pPr>
            <a:endParaRPr lang="en-US" sz="2300" dirty="0" smtClean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300" dirty="0" smtClean="0">
                <a:ea typeface="Calibri" panose="020F0502020204030204" pitchFamily="34" charset="0"/>
              </a:rPr>
              <a:t>В </a:t>
            </a:r>
            <a:r>
              <a:rPr lang="ru-RU" sz="2300" dirty="0">
                <a:ea typeface="Calibri" panose="020F0502020204030204" pitchFamily="34" charset="0"/>
              </a:rPr>
              <a:t>Заречном Пензенской области выстроен эффективный диалог  между Театром и образовательными учреждениями города.</a:t>
            </a:r>
          </a:p>
          <a:p>
            <a:r>
              <a:rPr lang="ru-RU" sz="2300" dirty="0">
                <a:ea typeface="Calibri" panose="020F0502020204030204" pitchFamily="34" charset="0"/>
              </a:rPr>
              <a:t>Благодаря своему «особому» статусу – город входит в систему закрытых административно-территориальных образований – стал возможным охват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не менее 80% </a:t>
            </a:r>
            <a:r>
              <a:rPr lang="ru-RU" sz="2300" dirty="0">
                <a:ea typeface="Calibri" panose="020F0502020204030204" pitchFamily="34" charset="0"/>
              </a:rPr>
              <a:t>целевой аудитории в Заречном. По состоянию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на 2016 год </a:t>
            </a:r>
            <a:r>
              <a:rPr lang="ru-RU" sz="2300" dirty="0">
                <a:ea typeface="Calibri" panose="020F0502020204030204" pitchFamily="34" charset="0"/>
              </a:rPr>
              <a:t>в городе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8 229 школьников и дошкольников</a:t>
            </a:r>
            <a:r>
              <a:rPr lang="ru-RU" sz="2300" dirty="0">
                <a:ea typeface="Calibri" panose="020F0502020204030204" pitchFamily="34" charset="0"/>
              </a:rPr>
              <a:t> (4 929 и 3300 </a:t>
            </a:r>
            <a:r>
              <a:rPr lang="ru-RU" sz="2300" dirty="0" smtClean="0">
                <a:ea typeface="Calibri" panose="020F0502020204030204" pitchFamily="34" charset="0"/>
              </a:rPr>
              <a:t>соответственно</a:t>
            </a:r>
            <a:r>
              <a:rPr lang="en-US" sz="2300" dirty="0" smtClean="0">
                <a:ea typeface="Calibri" panose="020F0502020204030204" pitchFamily="34" charset="0"/>
              </a:rPr>
              <a:t>).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88762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844" y="980728"/>
            <a:ext cx="100091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Результаты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проекта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</a:rPr>
              <a:t> </a:t>
            </a:r>
            <a:endParaRPr lang="ru-RU" sz="14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Целевая аудитория проекта: </a:t>
            </a:r>
            <a:r>
              <a:rPr lang="ru-RU" sz="2200" dirty="0">
                <a:ea typeface="Calibri" panose="020F0502020204030204" pitchFamily="34" charset="0"/>
              </a:rPr>
              <a:t>учащиеся 8 школ </a:t>
            </a:r>
            <a:r>
              <a:rPr lang="ru-RU" sz="2200" dirty="0" smtClean="0">
                <a:ea typeface="Calibri" panose="020F0502020204030204" pitchFamily="34" charset="0"/>
              </a:rPr>
              <a:t>города</a:t>
            </a:r>
            <a:r>
              <a:rPr lang="en-US" sz="2200" dirty="0">
                <a:ea typeface="Calibri" panose="020F0502020204030204" pitchFamily="34" charset="0"/>
              </a:rPr>
              <a:t>.</a:t>
            </a:r>
            <a:endParaRPr lang="ru-RU" sz="22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>
                <a:ea typeface="Calibri" panose="020F0502020204030204" pitchFamily="34" charset="0"/>
              </a:rPr>
              <a:t>За время реализации практики (2010 – 2017 гг.) мероприятия Театра посетило около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4 600 </a:t>
            </a:r>
            <a:r>
              <a:rPr lang="ru-RU" sz="2200" dirty="0" smtClean="0">
                <a:ea typeface="Calibri" panose="020F0502020204030204" pitchFamily="34" charset="0"/>
              </a:rPr>
              <a:t>учащихся</a:t>
            </a:r>
            <a:r>
              <a:rPr lang="en-US" sz="2200" dirty="0" smtClean="0">
                <a:ea typeface="Calibri" panose="020F0502020204030204" pitchFamily="34" charset="0"/>
              </a:rPr>
              <a:t>.</a:t>
            </a:r>
            <a:endParaRPr lang="ru-RU" sz="22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Целевая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аудитория проекта </a:t>
            </a:r>
            <a:r>
              <a:rPr lang="ru-RU" sz="2200" dirty="0">
                <a:ea typeface="Calibri" panose="020F0502020204030204" pitchFamily="34" charset="0"/>
              </a:rPr>
              <a:t>– воспитанники 11 детских садов </a:t>
            </a:r>
            <a:r>
              <a:rPr lang="ru-RU" sz="2200" dirty="0" smtClean="0">
                <a:ea typeface="Calibri" panose="020F0502020204030204" pitchFamily="34" charset="0"/>
              </a:rPr>
              <a:t>города</a:t>
            </a:r>
            <a:r>
              <a:rPr lang="en-US" sz="2200" dirty="0">
                <a:ea typeface="Calibri" panose="020F0502020204030204" pitchFamily="34" charset="0"/>
              </a:rPr>
              <a:t>.</a:t>
            </a:r>
            <a:endParaRPr lang="ru-RU" sz="22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>
                <a:ea typeface="Calibri" panose="020F0502020204030204" pitchFamily="34" charset="0"/>
              </a:rPr>
              <a:t>За время реализации практики (2010 – 2017 гг.) мероприятия Театра посетило около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4 000 </a:t>
            </a:r>
            <a:r>
              <a:rPr lang="ru-RU" sz="2200" dirty="0" smtClean="0">
                <a:ea typeface="Calibri" panose="020F0502020204030204" pitchFamily="34" charset="0"/>
              </a:rPr>
              <a:t>дошкольников</a:t>
            </a:r>
            <a:r>
              <a:rPr lang="en-US" sz="2200" dirty="0" smtClean="0">
                <a:ea typeface="Calibri" panose="020F0502020204030204" pitchFamily="34" charset="0"/>
              </a:rPr>
              <a:t>.</a:t>
            </a:r>
            <a:endParaRPr lang="ru-RU" sz="22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en-US" sz="2200" dirty="0" smtClean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ea typeface="Calibri" panose="020F0502020204030204" pitchFamily="34" charset="0"/>
              </a:rPr>
              <a:t>За </a:t>
            </a:r>
            <a:r>
              <a:rPr lang="ru-RU" sz="2200" dirty="0">
                <a:ea typeface="Calibri" panose="020F0502020204030204" pitchFamily="34" charset="0"/>
              </a:rPr>
              <a:t>время реализации практики (2010 – 2017 гг.) проведено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более 400 мероприятий </a:t>
            </a:r>
            <a:r>
              <a:rPr lang="ru-RU" sz="2200" dirty="0">
                <a:ea typeface="Calibri" panose="020F0502020204030204" pitchFamily="34" charset="0"/>
              </a:rPr>
              <a:t>в рамках проекта (показ спектаклей, театральных читок, выездных спектаклей, экскурсий</a:t>
            </a:r>
            <a:r>
              <a:rPr lang="ru-RU" sz="2200" dirty="0" smtClean="0">
                <a:ea typeface="Calibri" panose="020F0502020204030204" pitchFamily="34" charset="0"/>
              </a:rPr>
              <a:t>)</a:t>
            </a:r>
            <a:r>
              <a:rPr lang="en-US" sz="2200" dirty="0">
                <a:ea typeface="Calibri" panose="020F0502020204030204" pitchFamily="34" charset="0"/>
              </a:rPr>
              <a:t>.</a:t>
            </a:r>
            <a:endParaRPr lang="ru-RU" sz="22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dirty="0"/>
              <a:t>Руководитель проекта «Диалог школы и театра»:</a:t>
            </a:r>
            <a:r>
              <a:rPr lang="ru-RU" sz="2700" b="1" dirty="0"/>
              <a:t> </a:t>
            </a:r>
            <a:r>
              <a:rPr lang="ru-RU" sz="2700" dirty="0"/>
              <a:t>художественный руководитель Театра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Бояров В.Н. 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905959" y="1700808"/>
            <a:ext cx="2743200" cy="4454140"/>
          </a:xfrm>
        </p:spPr>
        <p:txBody>
          <a:bodyPr/>
          <a:lstStyle/>
          <a:p>
            <a:r>
              <a:rPr lang="ru-RU" dirty="0"/>
              <a:t>Куратор проекта «Диалог школы и театра»: руководитель литературно-драматургической части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Синятникова Н.М. </a:t>
            </a:r>
          </a:p>
          <a:p>
            <a:r>
              <a:rPr lang="ru-RU" dirty="0"/>
              <a:t>Администраторы проекта «Диалог школы и театра»: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Вирясова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А.Н.</a:t>
            </a:r>
            <a:r>
              <a:rPr lang="ru-RU" dirty="0"/>
              <a:t>,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Малышева Л.Ю.  </a:t>
            </a: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1949" r="1539" b="27383"/>
          <a:stretch/>
        </p:blipFill>
        <p:spPr>
          <a:xfrm>
            <a:off x="2277988" y="1884311"/>
            <a:ext cx="4536504" cy="4041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86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кольная доска (16x9)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88_TF02804846_TF02804846.potx" id="{B0D334FF-33A8-46AB-96CF-63558F5650FA}" vid="{48B67DF7-1DEB-4C08-A175-C7A2C8FA45E8}"/>
    </a:ext>
  </a:extLst>
</a:theme>
</file>

<file path=ppt/theme/theme2.xml><?xml version="1.0" encoding="utf-8"?>
<a:theme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школьной доской (широкоэкранный формат)</Template>
  <TotalTime>89</TotalTime>
  <Words>659</Words>
  <Application>Microsoft Office PowerPoint</Application>
  <PresentationFormat>Произвольный</PresentationFormat>
  <Paragraphs>53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Consolas</vt:lpstr>
      <vt:lpstr>Corbel</vt:lpstr>
      <vt:lpstr>Times New Roman</vt:lpstr>
      <vt:lpstr>Школьная доска (16x9)</vt:lpstr>
      <vt:lpstr>Социокультурный проект  МУ «Театр юного зрителя г. Заречного»  «Диалог школы и театра»</vt:lpstr>
      <vt:lpstr>Презентация PowerPoint</vt:lpstr>
      <vt:lpstr>Презентация PowerPoint</vt:lpstr>
      <vt:lpstr>В городе Заречном один профессиональный театр – Театр юного зрителя. </vt:lpstr>
      <vt:lpstr>С 2010 года в городе действует проект «Диалог школы и театра».</vt:lpstr>
      <vt:lpstr>Презентация PowerPoint</vt:lpstr>
      <vt:lpstr>Презентация PowerPoint</vt:lpstr>
      <vt:lpstr>Презентация PowerPoint</vt:lpstr>
      <vt:lpstr>Руководитель проекта «Диалог школы и театра»: художественный руководитель Театра Бояров В.Н. </vt:lpstr>
      <vt:lpstr>Наши контакты: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Социокультурный проект  МУ «Театр юного зрителя г. Заречного»  «Диалог школы и театра»</dc:title>
  <dc:creator>Ольга</dc:creator>
  <cp:lastModifiedBy>Ольга</cp:lastModifiedBy>
  <cp:revision>26</cp:revision>
  <dcterms:created xsi:type="dcterms:W3CDTF">2017-08-11T11:51:05Z</dcterms:created>
  <dcterms:modified xsi:type="dcterms:W3CDTF">2017-08-11T13:20:39Z</dcterms:modified>
</cp:coreProperties>
</file>